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gx6bTBh/wMgdm20qocUY7FgLP+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bold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9a430ad4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389a430ad4e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9a430ad4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389a430ad4e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9a430ad4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389a430ad4e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89a430ad4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389a430ad4e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a203e1a2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38a203e1a2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da2c449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38da2c449d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c1ca6348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38c1ca63488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c1ca6348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38c1ca6348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c1ca6348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38c1ca63488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c1ca6348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38c1ca63488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9b8536eb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39b8536ebf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b8536eb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39b8536ebf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9a430ad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389a430ad4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9a430ad4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389a430ad4e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9a430ad4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389a430ad4e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9a430ad4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389a430ad4e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9a430ad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g389a430ad4e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9a430ad4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89a430ad4e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00616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2" name="Google Shape;1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3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3"/>
          <p:cNvSpPr txBox="1"/>
          <p:nvPr>
            <p:ph type="ctrTitle"/>
          </p:nvPr>
        </p:nvSpPr>
        <p:spPr>
          <a:xfrm>
            <a:off x="758452" y="1988663"/>
            <a:ext cx="699489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SemiBold"/>
              <a:buNone/>
              <a:defRPr sz="6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" name="Google Shape;14;p43"/>
          <p:cNvPicPr preferRelativeResize="0"/>
          <p:nvPr/>
        </p:nvPicPr>
        <p:blipFill rotWithShape="1">
          <a:blip r:embed="rId3">
            <a:alphaModFix/>
          </a:blip>
          <a:srcRect b="24996" l="6392" r="0" t="24996"/>
          <a:stretch/>
        </p:blipFill>
        <p:spPr>
          <a:xfrm>
            <a:off x="758452" y="5783322"/>
            <a:ext cx="1660898" cy="60223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3"/>
          <p:cNvSpPr/>
          <p:nvPr/>
        </p:nvSpPr>
        <p:spPr>
          <a:xfrm>
            <a:off x="-123826" y="777638"/>
            <a:ext cx="6419851" cy="714375"/>
          </a:xfrm>
          <a:prstGeom prst="roundRect">
            <a:avLst>
              <a:gd fmla="val 12667" name="adj"/>
            </a:avLst>
          </a:prstGeom>
          <a:solidFill>
            <a:srgbClr val="E747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43"/>
          <p:cNvSpPr txBox="1"/>
          <p:nvPr>
            <p:ph idx="1" type="subTitle"/>
          </p:nvPr>
        </p:nvSpPr>
        <p:spPr>
          <a:xfrm>
            <a:off x="758452" y="955288"/>
            <a:ext cx="5237535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 images">
  <p:cSld name="1_2 images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52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17" name="Google Shape;117;p52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8" name="Google Shape;118;p52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9" name="Google Shape;119;p52"/>
          <p:cNvSpPr txBox="1"/>
          <p:nvPr>
            <p:ph idx="1" type="body"/>
          </p:nvPr>
        </p:nvSpPr>
        <p:spPr>
          <a:xfrm>
            <a:off x="760500" y="5013166"/>
            <a:ext cx="3249524" cy="597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52"/>
          <p:cNvSpPr txBox="1"/>
          <p:nvPr>
            <p:ph idx="2" type="body"/>
          </p:nvPr>
        </p:nvSpPr>
        <p:spPr>
          <a:xfrm>
            <a:off x="760500" y="4152112"/>
            <a:ext cx="3249524" cy="68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2D64"/>
              </a:buClr>
              <a:buSzPts val="2400"/>
              <a:buChar char="•"/>
              <a:defRPr sz="240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52"/>
          <p:cNvSpPr/>
          <p:nvPr>
            <p:ph idx="3" type="pic"/>
          </p:nvPr>
        </p:nvSpPr>
        <p:spPr>
          <a:xfrm>
            <a:off x="760501" y="947945"/>
            <a:ext cx="3249523" cy="29374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52"/>
          <p:cNvSpPr txBox="1"/>
          <p:nvPr>
            <p:ph idx="4" type="body"/>
          </p:nvPr>
        </p:nvSpPr>
        <p:spPr>
          <a:xfrm>
            <a:off x="8203075" y="5013166"/>
            <a:ext cx="3249524" cy="597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52"/>
          <p:cNvSpPr txBox="1"/>
          <p:nvPr>
            <p:ph idx="5" type="body"/>
          </p:nvPr>
        </p:nvSpPr>
        <p:spPr>
          <a:xfrm>
            <a:off x="8203075" y="4152112"/>
            <a:ext cx="3249524" cy="68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2D64"/>
              </a:buClr>
              <a:buSzPts val="2400"/>
              <a:buChar char="•"/>
              <a:defRPr sz="240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52"/>
          <p:cNvSpPr/>
          <p:nvPr>
            <p:ph idx="6" type="pic"/>
          </p:nvPr>
        </p:nvSpPr>
        <p:spPr>
          <a:xfrm>
            <a:off x="8203076" y="947945"/>
            <a:ext cx="3249523" cy="2937432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52"/>
          <p:cNvSpPr txBox="1"/>
          <p:nvPr>
            <p:ph idx="7" type="body"/>
          </p:nvPr>
        </p:nvSpPr>
        <p:spPr>
          <a:xfrm>
            <a:off x="4512115" y="5013166"/>
            <a:ext cx="3249524" cy="597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52"/>
          <p:cNvSpPr txBox="1"/>
          <p:nvPr>
            <p:ph idx="8" type="body"/>
          </p:nvPr>
        </p:nvSpPr>
        <p:spPr>
          <a:xfrm>
            <a:off x="4512115" y="4152112"/>
            <a:ext cx="3249524" cy="68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2D64"/>
              </a:buClr>
              <a:buSzPts val="2400"/>
              <a:buChar char="•"/>
              <a:defRPr sz="240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52"/>
          <p:cNvSpPr/>
          <p:nvPr>
            <p:ph idx="9" type="pic"/>
          </p:nvPr>
        </p:nvSpPr>
        <p:spPr>
          <a:xfrm>
            <a:off x="4512116" y="947945"/>
            <a:ext cx="3249523" cy="293743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2 images">
  <p:cSld name="2_2 images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3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30" name="Google Shape;130;p53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1" name="Google Shape;131;p53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2" name="Google Shape;132;p53"/>
          <p:cNvSpPr/>
          <p:nvPr>
            <p:ph idx="2" type="pic"/>
          </p:nvPr>
        </p:nvSpPr>
        <p:spPr>
          <a:xfrm>
            <a:off x="760501" y="1243223"/>
            <a:ext cx="4859246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53"/>
          <p:cNvSpPr txBox="1"/>
          <p:nvPr>
            <p:ph idx="1" type="body"/>
          </p:nvPr>
        </p:nvSpPr>
        <p:spPr>
          <a:xfrm>
            <a:off x="6162675" y="2656462"/>
            <a:ext cx="5268824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53"/>
          <p:cNvSpPr txBox="1"/>
          <p:nvPr>
            <p:ph type="title"/>
          </p:nvPr>
        </p:nvSpPr>
        <p:spPr>
          <a:xfrm>
            <a:off x="6162675" y="1243223"/>
            <a:ext cx="5268824" cy="1179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D64"/>
              </a:buClr>
              <a:buSzPts val="3600"/>
              <a:buFont typeface="Poppins SemiBold"/>
              <a:buNone/>
              <a:defRPr sz="360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3"/>
          <p:cNvSpPr txBox="1"/>
          <p:nvPr>
            <p:ph idx="3" type="body"/>
          </p:nvPr>
        </p:nvSpPr>
        <p:spPr>
          <a:xfrm>
            <a:off x="760500" y="4540998"/>
            <a:ext cx="4859246" cy="354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54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38" name="Google Shape;138;p54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9" name="Google Shape;139;p54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0" name="Google Shape;140;p54"/>
          <p:cNvSpPr/>
          <p:nvPr>
            <p:ph idx="2" type="pic"/>
          </p:nvPr>
        </p:nvSpPr>
        <p:spPr>
          <a:xfrm>
            <a:off x="2674144" y="2450598"/>
            <a:ext cx="6843713" cy="320249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54"/>
          <p:cNvSpPr txBox="1"/>
          <p:nvPr>
            <p:ph type="title"/>
          </p:nvPr>
        </p:nvSpPr>
        <p:spPr>
          <a:xfrm>
            <a:off x="744225" y="1243222"/>
            <a:ext cx="10708374" cy="571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D64"/>
              </a:buClr>
              <a:buSzPts val="3600"/>
              <a:buFont typeface="Poppins SemiBold"/>
              <a:buNone/>
              <a:defRPr sz="360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55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44" name="Google Shape;144;p55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5" name="Google Shape;145;p55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6" name="Google Shape;146;p55"/>
          <p:cNvSpPr/>
          <p:nvPr>
            <p:ph idx="2" type="pic"/>
          </p:nvPr>
        </p:nvSpPr>
        <p:spPr>
          <a:xfrm>
            <a:off x="6510403" y="1243221"/>
            <a:ext cx="4937372" cy="4186021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55"/>
          <p:cNvSpPr txBox="1"/>
          <p:nvPr>
            <p:ph idx="1" type="body"/>
          </p:nvPr>
        </p:nvSpPr>
        <p:spPr>
          <a:xfrm>
            <a:off x="744225" y="2656461"/>
            <a:ext cx="5268824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55"/>
          <p:cNvSpPr txBox="1"/>
          <p:nvPr>
            <p:ph type="title"/>
          </p:nvPr>
        </p:nvSpPr>
        <p:spPr>
          <a:xfrm>
            <a:off x="744225" y="1243222"/>
            <a:ext cx="5268824" cy="1179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D64"/>
              </a:buClr>
              <a:buSzPts val="3600"/>
              <a:buFont typeface="Poppins SemiBold"/>
              <a:buNone/>
              <a:defRPr sz="360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56"/>
          <p:cNvSpPr txBox="1"/>
          <p:nvPr>
            <p:ph type="title"/>
          </p:nvPr>
        </p:nvSpPr>
        <p:spPr>
          <a:xfrm>
            <a:off x="760501" y="4299295"/>
            <a:ext cx="10670999" cy="557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919"/>
              </a:buClr>
              <a:buSzPts val="3200"/>
              <a:buFont typeface="Poppins SemiBold"/>
              <a:buNone/>
              <a:defRPr sz="3200">
                <a:solidFill>
                  <a:srgbClr val="1E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57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54" name="Google Shape;154;p57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5" name="Google Shape;155;p57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6" name="Google Shape;156;p57"/>
          <p:cNvSpPr txBox="1"/>
          <p:nvPr>
            <p:ph idx="1" type="body"/>
          </p:nvPr>
        </p:nvSpPr>
        <p:spPr>
          <a:xfrm>
            <a:off x="760500" y="2656462"/>
            <a:ext cx="10670999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57"/>
          <p:cNvSpPr txBox="1"/>
          <p:nvPr>
            <p:ph type="title"/>
          </p:nvPr>
        </p:nvSpPr>
        <p:spPr>
          <a:xfrm>
            <a:off x="760501" y="1818032"/>
            <a:ext cx="10670999" cy="557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D64"/>
              </a:buClr>
              <a:buSzPts val="3200"/>
              <a:buFont typeface="Poppins SemiBold"/>
              <a:buNone/>
              <a:defRPr sz="320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iner" type="picTx">
  <p:cSld name="PICTURE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80ffcae8df_0_137"/>
          <p:cNvSpPr txBox="1"/>
          <p:nvPr>
            <p:ph type="title"/>
          </p:nvPr>
        </p:nvSpPr>
        <p:spPr>
          <a:xfrm>
            <a:off x="739401" y="1640541"/>
            <a:ext cx="39321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  <a:defRPr sz="3850">
                <a:solidFill>
                  <a:srgbClr val="1E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380ffcae8df_0_137"/>
          <p:cNvSpPr/>
          <p:nvPr>
            <p:ph idx="2" type="pic"/>
          </p:nvPr>
        </p:nvSpPr>
        <p:spPr>
          <a:xfrm>
            <a:off x="6463359" y="1483641"/>
            <a:ext cx="4972500" cy="4413300"/>
          </a:xfrm>
          <a:prstGeom prst="roundRect">
            <a:avLst>
              <a:gd fmla="val 6489" name="adj"/>
            </a:avLst>
          </a:prstGeom>
          <a:noFill/>
          <a:ln>
            <a:noFill/>
          </a:ln>
        </p:spPr>
      </p:sp>
      <p:sp>
        <p:nvSpPr>
          <p:cNvPr id="20" name="Google Shape;20;g380ffcae8df_0_137"/>
          <p:cNvSpPr txBox="1"/>
          <p:nvPr>
            <p:ph idx="1" type="body"/>
          </p:nvPr>
        </p:nvSpPr>
        <p:spPr>
          <a:xfrm>
            <a:off x="739400" y="3565625"/>
            <a:ext cx="3932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  <a:defRPr sz="1800">
                <a:solidFill>
                  <a:srgbClr val="41467D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1" name="Google Shape;21;g380ffcae8df_0_137"/>
          <p:cNvGrpSpPr/>
          <p:nvPr/>
        </p:nvGrpSpPr>
        <p:grpSpPr>
          <a:xfrm>
            <a:off x="42999" y="222579"/>
            <a:ext cx="11876744" cy="354851"/>
            <a:chOff x="42999" y="222579"/>
            <a:chExt cx="11876744" cy="354851"/>
          </a:xfrm>
        </p:grpSpPr>
        <p:pic>
          <p:nvPicPr>
            <p:cNvPr id="22" name="Google Shape;22;g380ffcae8df_0_137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" name="Google Shape;23;g380ffcae8df_0_137"/>
            <p:cNvCxnSpPr/>
            <p:nvPr/>
          </p:nvCxnSpPr>
          <p:spPr>
            <a:xfrm rot="10800000">
              <a:off x="42999" y="400004"/>
              <a:ext cx="1124370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Google Shape;24;g380ffcae8df_0_137"/>
          <p:cNvGrpSpPr/>
          <p:nvPr/>
        </p:nvGrpSpPr>
        <p:grpSpPr>
          <a:xfrm>
            <a:off x="42999" y="6304300"/>
            <a:ext cx="11876744" cy="354851"/>
            <a:chOff x="42999" y="222579"/>
            <a:chExt cx="11876744" cy="354851"/>
          </a:xfrm>
        </p:grpSpPr>
        <p:pic>
          <p:nvPicPr>
            <p:cNvPr id="25" name="Google Shape;25;g380ffcae8df_0_137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" name="Google Shape;26;g380ffcae8df_0_137"/>
            <p:cNvCxnSpPr/>
            <p:nvPr/>
          </p:nvCxnSpPr>
          <p:spPr>
            <a:xfrm rot="10800000">
              <a:off x="42999" y="400004"/>
              <a:ext cx="1124370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ing slide" type="secHead">
  <p:cSld name="SECTION_HEADER">
    <p:bg>
      <p:bgPr>
        <a:solidFill>
          <a:srgbClr val="09031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/>
          <p:nvPr>
            <p:ph type="title"/>
          </p:nvPr>
        </p:nvSpPr>
        <p:spPr>
          <a:xfrm>
            <a:off x="739402" y="768350"/>
            <a:ext cx="10713196" cy="379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nsolas"/>
              <a:buNone/>
              <a:defRPr b="1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739402" y="4589463"/>
            <a:ext cx="1071319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36" name="Google Shape;36;p45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37" name="Google Shape;37;p45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Google Shape;38;p45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iner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6"/>
          <p:cNvSpPr txBox="1"/>
          <p:nvPr>
            <p:ph type="title"/>
          </p:nvPr>
        </p:nvSpPr>
        <p:spPr>
          <a:xfrm>
            <a:off x="739401" y="1640541"/>
            <a:ext cx="3932237" cy="1769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  <a:defRPr sz="3850">
                <a:solidFill>
                  <a:srgbClr val="1E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6"/>
          <p:cNvSpPr/>
          <p:nvPr>
            <p:ph idx="2" type="pic"/>
          </p:nvPr>
        </p:nvSpPr>
        <p:spPr>
          <a:xfrm>
            <a:off x="6463359" y="1483641"/>
            <a:ext cx="4972517" cy="4413268"/>
          </a:xfrm>
          <a:prstGeom prst="roundRect">
            <a:avLst>
              <a:gd fmla="val 6489" name="adj"/>
            </a:avLst>
          </a:prstGeom>
          <a:noFill/>
          <a:ln>
            <a:noFill/>
          </a:ln>
        </p:spPr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739400" y="3565625"/>
            <a:ext cx="3932237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  <a:defRPr sz="1800">
                <a:solidFill>
                  <a:srgbClr val="41467D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3" name="Google Shape;43;p46"/>
          <p:cNvGrpSpPr/>
          <p:nvPr/>
        </p:nvGrpSpPr>
        <p:grpSpPr>
          <a:xfrm>
            <a:off x="42863" y="222579"/>
            <a:ext cx="11876880" cy="354851"/>
            <a:chOff x="42863" y="222579"/>
            <a:chExt cx="11876880" cy="354851"/>
          </a:xfrm>
        </p:grpSpPr>
        <p:pic>
          <p:nvPicPr>
            <p:cNvPr id="44" name="Google Shape;44;p46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" name="Google Shape;45;p46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6" name="Google Shape;46;p46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7" name="Google Shape;47;p46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" name="Google Shape;48;p46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rgbClr val="282D6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2493302" y="934664"/>
            <a:ext cx="8884404" cy="31412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SemiBold"/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" name="Google Shape;5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402" y="934664"/>
            <a:ext cx="1886000" cy="168854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7"/>
          <p:cNvSpPr txBox="1"/>
          <p:nvPr>
            <p:ph idx="1" type="subTitle"/>
          </p:nvPr>
        </p:nvSpPr>
        <p:spPr>
          <a:xfrm>
            <a:off x="2493302" y="4263713"/>
            <a:ext cx="8884404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616"/>
              </a:buClr>
              <a:buSzPts val="2500"/>
              <a:buChar char="•"/>
              <a:defRPr sz="2500">
                <a:solidFill>
                  <a:srgbClr val="00061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3" name="Google Shape;53;p47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54" name="Google Shape;54;p47"/>
            <p:cNvPicPr preferRelativeResize="0"/>
            <p:nvPr/>
          </p:nvPicPr>
          <p:blipFill rotWithShape="1">
            <a:blip r:embed="rId3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" name="Google Shape;55;p47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darken">
  <p:cSld name="List darken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48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58" name="Google Shape;58;p48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9" name="Google Shape;59;p48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0" name="Google Shape;60;p48"/>
          <p:cNvSpPr/>
          <p:nvPr/>
        </p:nvSpPr>
        <p:spPr>
          <a:xfrm>
            <a:off x="765331" y="2336925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8"/>
          <p:cNvSpPr txBox="1"/>
          <p:nvPr>
            <p:ph idx="1" type="body"/>
          </p:nvPr>
        </p:nvSpPr>
        <p:spPr>
          <a:xfrm>
            <a:off x="1641566" y="2830864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8"/>
          <p:cNvSpPr/>
          <p:nvPr/>
        </p:nvSpPr>
        <p:spPr>
          <a:xfrm>
            <a:off x="765331" y="4115850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8"/>
          <p:cNvSpPr/>
          <p:nvPr/>
        </p:nvSpPr>
        <p:spPr>
          <a:xfrm>
            <a:off x="4576905" y="2352302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8"/>
          <p:cNvSpPr/>
          <p:nvPr/>
        </p:nvSpPr>
        <p:spPr>
          <a:xfrm>
            <a:off x="4576905" y="4131227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8"/>
          <p:cNvSpPr/>
          <p:nvPr/>
        </p:nvSpPr>
        <p:spPr>
          <a:xfrm>
            <a:off x="8014752" y="2336925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8"/>
          <p:cNvSpPr/>
          <p:nvPr/>
        </p:nvSpPr>
        <p:spPr>
          <a:xfrm>
            <a:off x="8014752" y="4115850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8"/>
          <p:cNvSpPr txBox="1"/>
          <p:nvPr>
            <p:ph idx="2" type="body"/>
          </p:nvPr>
        </p:nvSpPr>
        <p:spPr>
          <a:xfrm>
            <a:off x="1641566" y="2343730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8"/>
          <p:cNvSpPr txBox="1"/>
          <p:nvPr>
            <p:ph idx="3" type="body"/>
          </p:nvPr>
        </p:nvSpPr>
        <p:spPr>
          <a:xfrm>
            <a:off x="1641566" y="4602984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48"/>
          <p:cNvSpPr txBox="1"/>
          <p:nvPr>
            <p:ph idx="4" type="body"/>
          </p:nvPr>
        </p:nvSpPr>
        <p:spPr>
          <a:xfrm>
            <a:off x="1641566" y="4115850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48"/>
          <p:cNvSpPr txBox="1"/>
          <p:nvPr>
            <p:ph idx="5" type="body"/>
          </p:nvPr>
        </p:nvSpPr>
        <p:spPr>
          <a:xfrm>
            <a:off x="5453138" y="2839436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8"/>
          <p:cNvSpPr txBox="1"/>
          <p:nvPr>
            <p:ph idx="6" type="body"/>
          </p:nvPr>
        </p:nvSpPr>
        <p:spPr>
          <a:xfrm>
            <a:off x="5453138" y="2352302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8"/>
          <p:cNvSpPr txBox="1"/>
          <p:nvPr>
            <p:ph idx="7" type="body"/>
          </p:nvPr>
        </p:nvSpPr>
        <p:spPr>
          <a:xfrm>
            <a:off x="8890987" y="2824059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8" type="body"/>
          </p:nvPr>
        </p:nvSpPr>
        <p:spPr>
          <a:xfrm>
            <a:off x="8890987" y="2336925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9" type="body"/>
          </p:nvPr>
        </p:nvSpPr>
        <p:spPr>
          <a:xfrm>
            <a:off x="5453138" y="4618361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8"/>
          <p:cNvSpPr txBox="1"/>
          <p:nvPr>
            <p:ph idx="13" type="body"/>
          </p:nvPr>
        </p:nvSpPr>
        <p:spPr>
          <a:xfrm>
            <a:off x="5453138" y="4131227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48"/>
          <p:cNvSpPr txBox="1"/>
          <p:nvPr>
            <p:ph idx="14" type="body"/>
          </p:nvPr>
        </p:nvSpPr>
        <p:spPr>
          <a:xfrm>
            <a:off x="8890987" y="4602984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8"/>
          <p:cNvSpPr txBox="1"/>
          <p:nvPr>
            <p:ph idx="15" type="body"/>
          </p:nvPr>
        </p:nvSpPr>
        <p:spPr>
          <a:xfrm>
            <a:off x="8890987" y="4115850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8"/>
          <p:cNvSpPr txBox="1"/>
          <p:nvPr>
            <p:ph idx="16" type="body"/>
          </p:nvPr>
        </p:nvSpPr>
        <p:spPr>
          <a:xfrm>
            <a:off x="753578" y="1395168"/>
            <a:ext cx="10686055" cy="51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48"/>
          <p:cNvSpPr txBox="1"/>
          <p:nvPr>
            <p:ph type="title"/>
          </p:nvPr>
        </p:nvSpPr>
        <p:spPr>
          <a:xfrm>
            <a:off x="752366" y="689365"/>
            <a:ext cx="10687268" cy="571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D64"/>
              </a:buClr>
              <a:buSzPts val="3600"/>
              <a:buFont typeface="Poppins SemiBold"/>
              <a:buNone/>
              <a:defRPr sz="360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3 lines">
  <p:cSld name="Text 3 lines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49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82" name="Google Shape;82;p49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3" name="Google Shape;83;p49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4" name="Google Shape;84;p49"/>
          <p:cNvSpPr txBox="1"/>
          <p:nvPr>
            <p:ph idx="1" type="body"/>
          </p:nvPr>
        </p:nvSpPr>
        <p:spPr>
          <a:xfrm>
            <a:off x="760500" y="2656462"/>
            <a:ext cx="10670999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9"/>
          <p:cNvSpPr txBox="1"/>
          <p:nvPr>
            <p:ph type="title"/>
          </p:nvPr>
        </p:nvSpPr>
        <p:spPr>
          <a:xfrm>
            <a:off x="760500" y="1243223"/>
            <a:ext cx="10670999" cy="591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D64"/>
              </a:buClr>
              <a:buSzPts val="3600"/>
              <a:buFont typeface="Poppins SemiBold"/>
              <a:buNone/>
              <a:defRPr sz="360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9"/>
          <p:cNvSpPr txBox="1"/>
          <p:nvPr>
            <p:ph idx="2" type="body"/>
          </p:nvPr>
        </p:nvSpPr>
        <p:spPr>
          <a:xfrm>
            <a:off x="760500" y="2058264"/>
            <a:ext cx="4859246" cy="354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0"/>
          <p:cNvSpPr txBox="1"/>
          <p:nvPr>
            <p:ph idx="1" type="body"/>
          </p:nvPr>
        </p:nvSpPr>
        <p:spPr>
          <a:xfrm>
            <a:off x="739399" y="1338262"/>
            <a:ext cx="5861425" cy="41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50"/>
          <p:cNvSpPr txBox="1"/>
          <p:nvPr>
            <p:ph type="title"/>
          </p:nvPr>
        </p:nvSpPr>
        <p:spPr>
          <a:xfrm>
            <a:off x="739401" y="616604"/>
            <a:ext cx="10713198" cy="589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D64"/>
              </a:buClr>
              <a:buSzPts val="3850"/>
              <a:buFont typeface="Poppins SemiBold"/>
              <a:buNone/>
              <a:defRPr sz="385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0"/>
          <p:cNvSpPr txBox="1"/>
          <p:nvPr>
            <p:ph idx="2" type="body"/>
          </p:nvPr>
        </p:nvSpPr>
        <p:spPr>
          <a:xfrm>
            <a:off x="2496895" y="2546375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50"/>
          <p:cNvSpPr txBox="1"/>
          <p:nvPr>
            <p:ph idx="3" type="body"/>
          </p:nvPr>
        </p:nvSpPr>
        <p:spPr>
          <a:xfrm>
            <a:off x="2555958" y="3352842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50"/>
          <p:cNvSpPr txBox="1"/>
          <p:nvPr>
            <p:ph idx="4" type="body"/>
          </p:nvPr>
        </p:nvSpPr>
        <p:spPr>
          <a:xfrm>
            <a:off x="2555958" y="4155849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50"/>
          <p:cNvSpPr txBox="1"/>
          <p:nvPr>
            <p:ph idx="5" type="body"/>
          </p:nvPr>
        </p:nvSpPr>
        <p:spPr>
          <a:xfrm>
            <a:off x="2555958" y="4958104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50"/>
          <p:cNvSpPr/>
          <p:nvPr>
            <p:ph idx="6" type="pic"/>
          </p:nvPr>
        </p:nvSpPr>
        <p:spPr>
          <a:xfrm>
            <a:off x="7343775" y="1544638"/>
            <a:ext cx="4108450" cy="463708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5" name="Google Shape;95;p50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96" name="Google Shape;96;p50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7" name="Google Shape;97;p50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98" name="Google Shape;98;p50"/>
          <p:cNvCxnSpPr/>
          <p:nvPr/>
        </p:nvCxnSpPr>
        <p:spPr>
          <a:xfrm rot="-5382361">
            <a:off x="1393708" y="3157044"/>
            <a:ext cx="232048" cy="0"/>
          </a:xfrm>
          <a:prstGeom prst="straightConnector1">
            <a:avLst/>
          </a:prstGeom>
          <a:noFill/>
          <a:ln cap="flat" cmpd="sng" w="19050">
            <a:solidFill>
              <a:srgbClr val="1E191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50"/>
          <p:cNvSpPr/>
          <p:nvPr/>
        </p:nvSpPr>
        <p:spPr>
          <a:xfrm>
            <a:off x="739399" y="2476491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Google Shape;100;p50"/>
          <p:cNvCxnSpPr/>
          <p:nvPr/>
        </p:nvCxnSpPr>
        <p:spPr>
          <a:xfrm rot="-5382361">
            <a:off x="1393111" y="3963511"/>
            <a:ext cx="232048" cy="0"/>
          </a:xfrm>
          <a:prstGeom prst="straightConnector1">
            <a:avLst/>
          </a:prstGeom>
          <a:noFill/>
          <a:ln cap="flat" cmpd="sng" w="19050">
            <a:solidFill>
              <a:srgbClr val="1E191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50"/>
          <p:cNvSpPr/>
          <p:nvPr/>
        </p:nvSpPr>
        <p:spPr>
          <a:xfrm>
            <a:off x="738802" y="3282958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50"/>
          <p:cNvCxnSpPr/>
          <p:nvPr/>
        </p:nvCxnSpPr>
        <p:spPr>
          <a:xfrm rot="-5382361">
            <a:off x="1392514" y="4766318"/>
            <a:ext cx="232048" cy="0"/>
          </a:xfrm>
          <a:prstGeom prst="straightConnector1">
            <a:avLst/>
          </a:prstGeom>
          <a:noFill/>
          <a:ln cap="flat" cmpd="sng" w="19050">
            <a:solidFill>
              <a:srgbClr val="1E191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50"/>
          <p:cNvSpPr/>
          <p:nvPr/>
        </p:nvSpPr>
        <p:spPr>
          <a:xfrm>
            <a:off x="738205" y="4085965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0"/>
          <p:cNvSpPr/>
          <p:nvPr/>
        </p:nvSpPr>
        <p:spPr>
          <a:xfrm>
            <a:off x="737608" y="4888220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2 images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51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07" name="Google Shape;107;p51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8" name="Google Shape;108;p51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9" name="Google Shape;109;p51"/>
          <p:cNvSpPr txBox="1"/>
          <p:nvPr>
            <p:ph idx="1" type="body"/>
          </p:nvPr>
        </p:nvSpPr>
        <p:spPr>
          <a:xfrm>
            <a:off x="760499" y="5079892"/>
            <a:ext cx="4859245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51"/>
          <p:cNvSpPr txBox="1"/>
          <p:nvPr>
            <p:ph idx="2" type="body"/>
          </p:nvPr>
        </p:nvSpPr>
        <p:spPr>
          <a:xfrm>
            <a:off x="760500" y="4497677"/>
            <a:ext cx="4859245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2D64"/>
              </a:buClr>
              <a:buSzPts val="2400"/>
              <a:buChar char="•"/>
              <a:defRPr sz="240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51"/>
          <p:cNvSpPr txBox="1"/>
          <p:nvPr>
            <p:ph idx="3" type="body"/>
          </p:nvPr>
        </p:nvSpPr>
        <p:spPr>
          <a:xfrm>
            <a:off x="6593352" y="5076756"/>
            <a:ext cx="4838147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51"/>
          <p:cNvSpPr txBox="1"/>
          <p:nvPr>
            <p:ph idx="4" type="body"/>
          </p:nvPr>
        </p:nvSpPr>
        <p:spPr>
          <a:xfrm>
            <a:off x="6593353" y="4497677"/>
            <a:ext cx="4838147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2D64"/>
              </a:buClr>
              <a:buSzPts val="2400"/>
              <a:buChar char="•"/>
              <a:defRPr sz="2400">
                <a:solidFill>
                  <a:srgbClr val="282D6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51"/>
          <p:cNvSpPr/>
          <p:nvPr>
            <p:ph idx="5" type="pic"/>
          </p:nvPr>
        </p:nvSpPr>
        <p:spPr>
          <a:xfrm>
            <a:off x="760501" y="1243223"/>
            <a:ext cx="4859246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51"/>
          <p:cNvSpPr/>
          <p:nvPr>
            <p:ph idx="6" type="pic"/>
          </p:nvPr>
        </p:nvSpPr>
        <p:spPr>
          <a:xfrm>
            <a:off x="6593353" y="1243223"/>
            <a:ext cx="4859246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ch-werner.de/sqliteodbc/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www.kaggle.com/datasets" TargetMode="External"/><Relationship Id="rId5" Type="http://schemas.openxmlformats.org/officeDocument/2006/relationships/hyperlink" Target="https://archive.ics.uci.edu/" TargetMode="External"/><Relationship Id="rId6" Type="http://schemas.openxmlformats.org/officeDocument/2006/relationships/hyperlink" Target="https://dados.gov.br/" TargetMode="External"/><Relationship Id="rId7" Type="http://schemas.openxmlformats.org/officeDocument/2006/relationships/hyperlink" Target="https://openweathermap.org/api" TargetMode="External"/><Relationship Id="rId8" Type="http://schemas.openxmlformats.org/officeDocument/2006/relationships/hyperlink" Target="https://developer.themoviedb.org/reference/intro/getting-starte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/>
          <p:nvPr>
            <p:ph type="ctrTitle"/>
          </p:nvPr>
        </p:nvSpPr>
        <p:spPr>
          <a:xfrm>
            <a:off x="758452" y="1988663"/>
            <a:ext cx="699489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SemiBold"/>
              <a:buNone/>
            </a:pPr>
            <a:r>
              <a:rPr lang="en-US"/>
              <a:t>Projeto final: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SemiBold"/>
              <a:buNone/>
            </a:pPr>
            <a:r>
              <a:rPr lang="en-US"/>
              <a:t>Pipeline de ETL Integrado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9a430ad4e_0_61"/>
          <p:cNvSpPr txBox="1"/>
          <p:nvPr>
            <p:ph type="title"/>
          </p:nvPr>
        </p:nvSpPr>
        <p:spPr>
          <a:xfrm>
            <a:off x="600663" y="46737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Desenvolvimento do pipeline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224" name="Google Shape;224;g389a430ad4e_0_61"/>
          <p:cNvSpPr txBox="1"/>
          <p:nvPr>
            <p:ph idx="1" type="body"/>
          </p:nvPr>
        </p:nvSpPr>
        <p:spPr>
          <a:xfrm>
            <a:off x="227150" y="1181600"/>
            <a:ext cx="99807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Primeira etapa: EXTRAÇÃO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Acessar APIs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225" name="Google Shape;225;g389a430ad4e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50" y="2148775"/>
            <a:ext cx="8197426" cy="411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9a430ad4e_0_90"/>
          <p:cNvSpPr txBox="1"/>
          <p:nvPr>
            <p:ph type="title"/>
          </p:nvPr>
        </p:nvSpPr>
        <p:spPr>
          <a:xfrm>
            <a:off x="376513" y="452450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Desenvolvimento do pipeline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231" name="Google Shape;231;g389a430ad4e_0_90"/>
          <p:cNvSpPr txBox="1"/>
          <p:nvPr>
            <p:ph idx="1" type="body"/>
          </p:nvPr>
        </p:nvSpPr>
        <p:spPr>
          <a:xfrm>
            <a:off x="271925" y="1047125"/>
            <a:ext cx="11460000" cy="4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Segunda etapa: TRANSFORMAÇÃO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									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232" name="Google Shape;232;g389a430ad4e_0_90"/>
          <p:cNvSpPr txBox="1"/>
          <p:nvPr>
            <p:ph idx="1" type="body"/>
          </p:nvPr>
        </p:nvSpPr>
        <p:spPr>
          <a:xfrm>
            <a:off x="376525" y="1847175"/>
            <a:ext cx="5319000" cy="4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Arquitetura Medalhão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Criar 3 schemas: </a:t>
            </a: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BRONZE</a:t>
            </a: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SILVER </a:t>
            </a: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GOLD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tabelas da camada BRONZE são os dados brutos.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tabelas da camada SILVER são após as principais transformações.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tabelas da camada GOLD são após aplicadas as regras de negócio e junção de tabelas.</a:t>
            </a: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						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233" name="Google Shape;233;g389a430ad4e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450" y="1691650"/>
            <a:ext cx="6233475" cy="33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9a430ad4e_0_69"/>
          <p:cNvSpPr txBox="1"/>
          <p:nvPr>
            <p:ph type="title"/>
          </p:nvPr>
        </p:nvSpPr>
        <p:spPr>
          <a:xfrm>
            <a:off x="376513" y="452450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Desenvolvimento do pipeline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239" name="Google Shape;239;g389a430ad4e_0_69"/>
          <p:cNvSpPr txBox="1"/>
          <p:nvPr>
            <p:ph idx="1" type="body"/>
          </p:nvPr>
        </p:nvSpPr>
        <p:spPr>
          <a:xfrm>
            <a:off x="271925" y="1047125"/>
            <a:ext cx="11460000" cy="4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Segunda etapa</a:t>
            </a: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TRANSFORMAÇÃO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									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240" name="Google Shape;240;g389a430ad4e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3" y="2150100"/>
            <a:ext cx="6659017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89a430ad4e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25" y="4284950"/>
            <a:ext cx="6248199" cy="250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89a430ad4e_0_69"/>
          <p:cNvSpPr txBox="1"/>
          <p:nvPr>
            <p:ph idx="1" type="body"/>
          </p:nvPr>
        </p:nvSpPr>
        <p:spPr>
          <a:xfrm>
            <a:off x="376525" y="1847175"/>
            <a:ext cx="4331400" cy="4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Limpeza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Padronização									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243" name="Google Shape;243;g389a430ad4e_0_69"/>
          <p:cNvSpPr txBox="1"/>
          <p:nvPr>
            <p:ph idx="1" type="body"/>
          </p:nvPr>
        </p:nvSpPr>
        <p:spPr>
          <a:xfrm>
            <a:off x="6691925" y="1749350"/>
            <a:ext cx="50400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Criação de colunas derivadas(métricas)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Validações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								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244" name="Google Shape;244;g389a430ad4e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1575" y="2298488"/>
            <a:ext cx="53340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9a430ad4e_0_77"/>
          <p:cNvSpPr txBox="1"/>
          <p:nvPr>
            <p:ph type="title"/>
          </p:nvPr>
        </p:nvSpPr>
        <p:spPr>
          <a:xfrm>
            <a:off x="301838" y="45242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Desenvolvimento do pipeline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250" name="Google Shape;250;g389a430ad4e_0_77"/>
          <p:cNvSpPr txBox="1"/>
          <p:nvPr>
            <p:ph idx="1" type="body"/>
          </p:nvPr>
        </p:nvSpPr>
        <p:spPr>
          <a:xfrm>
            <a:off x="182325" y="1241350"/>
            <a:ext cx="11056500" cy="6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Terceira </a:t>
            </a: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etapa: CARREGAMENTO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alvar os dados no banco de dados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arquivo final tratado (camada gold) deve estar em um formato para ser consumido na ferramenta de BI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251" name="Google Shape;251;g389a430ad4e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513" y="1749325"/>
            <a:ext cx="4378426" cy="291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a203e1a24_0_2"/>
          <p:cNvSpPr txBox="1"/>
          <p:nvPr>
            <p:ph type="title"/>
          </p:nvPr>
        </p:nvSpPr>
        <p:spPr>
          <a:xfrm>
            <a:off x="301838" y="452425"/>
            <a:ext cx="1115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Visualização e entrega</a:t>
            </a:r>
            <a:endParaRPr sz="3950"/>
          </a:p>
        </p:txBody>
      </p:sp>
      <p:sp>
        <p:nvSpPr>
          <p:cNvPr id="257" name="Google Shape;257;g38a203e1a24_0_2"/>
          <p:cNvSpPr txBox="1"/>
          <p:nvPr>
            <p:ph idx="1" type="body"/>
          </p:nvPr>
        </p:nvSpPr>
        <p:spPr>
          <a:xfrm>
            <a:off x="349700" y="699825"/>
            <a:ext cx="110565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Extração: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Base de dados escolhida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Transformação: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Tratamento usando pandas na IDE de preferência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Carregamento: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Armazenamento no banco de dados (DBeaver)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 final: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Gerar visualizações no Power BI para responder os questionamentos apontados no planejamento.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38a203e1a24_0_2"/>
          <p:cNvSpPr txBox="1"/>
          <p:nvPr>
            <p:ph idx="1" type="body"/>
          </p:nvPr>
        </p:nvSpPr>
        <p:spPr>
          <a:xfrm>
            <a:off x="2082750" y="3718325"/>
            <a:ext cx="11056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Abrir o Power BI e clicar em “Obter dados”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38a203e1a24_0_2"/>
          <p:cNvSpPr txBox="1"/>
          <p:nvPr>
            <p:ph idx="1" type="body"/>
          </p:nvPr>
        </p:nvSpPr>
        <p:spPr>
          <a:xfrm>
            <a:off x="451225" y="5356050"/>
            <a:ext cx="1053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OBS: 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Power BI não tem um conector nativo para SQLite. Nesse caso usar um </a:t>
            </a:r>
            <a:r>
              <a:rPr lang="en-US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drive ODBC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g38a203e1a24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488" y="4064175"/>
            <a:ext cx="1031557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8da2c449d2_0_0"/>
          <p:cNvSpPr txBox="1"/>
          <p:nvPr>
            <p:ph type="title"/>
          </p:nvPr>
        </p:nvSpPr>
        <p:spPr>
          <a:xfrm>
            <a:off x="301838" y="452425"/>
            <a:ext cx="1115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Visualização e entrega</a:t>
            </a:r>
            <a:endParaRPr sz="3950"/>
          </a:p>
        </p:txBody>
      </p:sp>
      <p:sp>
        <p:nvSpPr>
          <p:cNvPr id="266" name="Google Shape;266;g38da2c449d2_0_0"/>
          <p:cNvSpPr txBox="1"/>
          <p:nvPr>
            <p:ph idx="1" type="body"/>
          </p:nvPr>
        </p:nvSpPr>
        <p:spPr>
          <a:xfrm>
            <a:off x="7398875" y="1348025"/>
            <a:ext cx="41418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Padrão de entrega do dashboard: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Título com o nome do projeto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Indicadores principais usando cards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Análises claras e detalhadas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Legendas e rótulos claros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g38da2c449d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00" y="1141500"/>
            <a:ext cx="7231277" cy="482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8c1ca63488_0_8"/>
          <p:cNvSpPr txBox="1"/>
          <p:nvPr>
            <p:ph type="title"/>
          </p:nvPr>
        </p:nvSpPr>
        <p:spPr>
          <a:xfrm>
            <a:off x="301838" y="45242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Documentação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273" name="Google Shape;273;g38c1ca63488_0_8"/>
          <p:cNvSpPr txBox="1"/>
          <p:nvPr>
            <p:ph idx="1" type="body"/>
          </p:nvPr>
        </p:nvSpPr>
        <p:spPr>
          <a:xfrm>
            <a:off x="161325" y="1032150"/>
            <a:ext cx="11570400" cy="3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Importância da documentação: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Facilita o entendimento por outras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pessoas.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Garante continuidade de um projeto.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Transmite profissionalismo.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Ajuda na colaboração e manutenção.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274" name="Google Shape;274;g38c1ca6348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225" y="1456125"/>
            <a:ext cx="6578651" cy="37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8c1ca63488_0_8"/>
          <p:cNvSpPr txBox="1"/>
          <p:nvPr>
            <p:ph idx="1" type="body"/>
          </p:nvPr>
        </p:nvSpPr>
        <p:spPr>
          <a:xfrm>
            <a:off x="349700" y="4247575"/>
            <a:ext cx="5719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Boas práticas quando o assunto é documentação: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Nomes claros de arquivos e pastas.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Separar dados brutos e tratados.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Evitar arquivos grandes no repositório.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Manter notebooks limpos e comentados.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c1ca63488_0_2"/>
          <p:cNvSpPr txBox="1"/>
          <p:nvPr>
            <p:ph type="title"/>
          </p:nvPr>
        </p:nvSpPr>
        <p:spPr>
          <a:xfrm>
            <a:off x="301838" y="45242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Documentação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281" name="Google Shape;281;g38c1ca63488_0_2"/>
          <p:cNvSpPr txBox="1"/>
          <p:nvPr>
            <p:ph idx="1" type="body"/>
          </p:nvPr>
        </p:nvSpPr>
        <p:spPr>
          <a:xfrm>
            <a:off x="301850" y="957100"/>
            <a:ext cx="11292600" cy="7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README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Arquivo principal com a visão geral do projeto.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Seções recomendadas: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b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b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Estrutura do projeto</a:t>
            </a:r>
            <a:b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Passos de execução</a:t>
            </a:r>
            <a:b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 / Prints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282" name="Google Shape;282;g38c1ca6348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625" y="1838975"/>
            <a:ext cx="7945824" cy="471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c1ca63488_0_15"/>
          <p:cNvSpPr txBox="1"/>
          <p:nvPr>
            <p:ph type="title"/>
          </p:nvPr>
        </p:nvSpPr>
        <p:spPr>
          <a:xfrm>
            <a:off x="301838" y="45242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Documentação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288" name="Google Shape;288;g38c1ca63488_0_15"/>
          <p:cNvSpPr txBox="1"/>
          <p:nvPr>
            <p:ph idx="1" type="body"/>
          </p:nvPr>
        </p:nvSpPr>
        <p:spPr>
          <a:xfrm>
            <a:off x="349700" y="1516350"/>
            <a:ext cx="11056500" cy="3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Boas práticas para o README: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Evite parágrafos longos — use listas.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Sempre explique o propósito do projeto em poucas linhas.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Dê instruções passo a passo.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Mencione dependências (Python, bibliotecas, etc).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Inclua prints ou screenshots do dashboard final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c1ca63488_0_34"/>
          <p:cNvSpPr txBox="1"/>
          <p:nvPr>
            <p:ph type="title"/>
          </p:nvPr>
        </p:nvSpPr>
        <p:spPr>
          <a:xfrm>
            <a:off x="301838" y="45242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Documentação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294" name="Google Shape;294;g38c1ca63488_0_34"/>
          <p:cNvSpPr txBox="1"/>
          <p:nvPr>
            <p:ph idx="1" type="body"/>
          </p:nvPr>
        </p:nvSpPr>
        <p:spPr>
          <a:xfrm>
            <a:off x="349700" y="978450"/>
            <a:ext cx="11056500" cy="6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VERSIONAMENTO (GIT)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o processo de registrar e controlar as mudanças feitas ao longo do tempo. Lembre-se de sempre fazer versionamento, Assim, você consegue manter histórico das alterações feitas e retornar para a versão anterior.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Commit = salva uma mudança feita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Branch = ramificação para fazer alterações sem modificar o projeto principal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Push = envia os commits para o repositório remoto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Boas práticas no versionamento: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Faça commits pequenos e descritivos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branches.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Faça push com frequência.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616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/>
          <p:nvPr>
            <p:ph type="title"/>
          </p:nvPr>
        </p:nvSpPr>
        <p:spPr>
          <a:xfrm>
            <a:off x="655250" y="431775"/>
            <a:ext cx="107133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-US" sz="33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Agenda:</a:t>
            </a:r>
            <a:endParaRPr sz="33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nsolas"/>
              <a:buNone/>
            </a:pPr>
            <a:r>
              <a:t/>
            </a:r>
            <a:endParaRPr/>
          </a:p>
        </p:txBody>
      </p:sp>
      <p:sp>
        <p:nvSpPr>
          <p:cNvPr id="168" name="Google Shape;168;p3"/>
          <p:cNvSpPr txBox="1"/>
          <p:nvPr>
            <p:ph idx="1" type="body"/>
          </p:nvPr>
        </p:nvSpPr>
        <p:spPr>
          <a:xfrm>
            <a:off x="769275" y="1462050"/>
            <a:ext cx="9483300" cy="4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3000"/>
              <a:buFont typeface="Montserrat"/>
              <a:buAutoNum type="arabicPeriod"/>
            </a:pPr>
            <a:r>
              <a:rPr lang="en-US" sz="3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Planejamento do projeto</a:t>
            </a:r>
            <a:endParaRPr sz="3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Font typeface="Montserrat"/>
              <a:buAutoNum type="arabicPeriod"/>
            </a:pPr>
            <a:r>
              <a:rPr lang="en-US" sz="3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 do pipeline</a:t>
            </a:r>
            <a:endParaRPr sz="3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3. Visualização e entrega</a:t>
            </a:r>
            <a:endParaRPr sz="3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4. Documentação </a:t>
            </a:r>
            <a:endParaRPr sz="3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5. Apresentação final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b8536ebf8_0_0"/>
          <p:cNvSpPr txBox="1"/>
          <p:nvPr>
            <p:ph type="title"/>
          </p:nvPr>
        </p:nvSpPr>
        <p:spPr>
          <a:xfrm>
            <a:off x="301838" y="45242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Apresentação Final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300" name="Google Shape;300;g39b8536ebf8_0_0"/>
          <p:cNvSpPr txBox="1"/>
          <p:nvPr>
            <p:ph idx="1" type="body"/>
          </p:nvPr>
        </p:nvSpPr>
        <p:spPr>
          <a:xfrm>
            <a:off x="349700" y="1247400"/>
            <a:ext cx="11056500" cy="4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Chegou o momento de vocês consolidarem o aprendizado apresentando o projeto final!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em vídeo: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Vídeo curto (até 4 minutos) </a:t>
            </a: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ultrapassem esse tempo estipulado!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Vocês devem aparecer no vídeo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Vocês devem fazer uma breve introdução antes de mostrar o projeto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apresentação deve ser de forma clara e profissional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Explique as etapas do pipeline que vocês construíram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Apresente os principais gráficos e os insights gerados na visualização criada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 de ferramentas que podem ser usadas para criação do vídeo: OBS Studio, StreamYard, Power Point, etc.</a:t>
            </a:r>
            <a:endParaRPr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b8536ebf8_0_7"/>
          <p:cNvSpPr txBox="1"/>
          <p:nvPr>
            <p:ph type="title"/>
          </p:nvPr>
        </p:nvSpPr>
        <p:spPr>
          <a:xfrm>
            <a:off x="301838" y="45242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Apresentação Final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306" name="Google Shape;306;g39b8536ebf8_0_7"/>
          <p:cNvSpPr txBox="1"/>
          <p:nvPr>
            <p:ph idx="1" type="body"/>
          </p:nvPr>
        </p:nvSpPr>
        <p:spPr>
          <a:xfrm>
            <a:off x="349700" y="1247400"/>
            <a:ext cx="110565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em pdf: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Façam como se fosse um relatório executivo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esqueçam de colocar o tema do projeto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Faça uma breve explicação de cada etapa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Abusem dos prints!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Coloque as suas conclusões a partir das visualizações criadas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Dicas para uma boa apresentação: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Sejam objetivas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Mostre entendimento de todas as etapas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Demonstre clareza e domínio do tema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idx="1" type="subTitle"/>
          </p:nvPr>
        </p:nvSpPr>
        <p:spPr>
          <a:xfrm>
            <a:off x="0" y="885175"/>
            <a:ext cx="6297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900"/>
              <a:t>PARABÉNS POR CHEGAREM AQUI</a:t>
            </a:r>
            <a:r>
              <a:rPr lang="en-US" sz="2900"/>
              <a:t>!</a:t>
            </a:r>
            <a:endParaRPr sz="2900"/>
          </a:p>
        </p:txBody>
      </p:sp>
      <p:pic>
        <p:nvPicPr>
          <p:cNvPr id="312" name="Google Shape;312;p41" title="B49tB1uxDqgkU_nlYZNPX.png"/>
          <p:cNvPicPr preferRelativeResize="0"/>
          <p:nvPr/>
        </p:nvPicPr>
        <p:blipFill rotWithShape="1">
          <a:blip r:embed="rId3">
            <a:alphaModFix/>
          </a:blip>
          <a:srcRect b="932" l="0" r="0" t="922"/>
          <a:stretch/>
        </p:blipFill>
        <p:spPr>
          <a:xfrm>
            <a:off x="6988350" y="1185125"/>
            <a:ext cx="4572549" cy="4487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/>
        </p:nvSpPr>
        <p:spPr>
          <a:xfrm>
            <a:off x="504900" y="2004300"/>
            <a:ext cx="5792100" cy="4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Vocês construíram uma solução de dados completa!</a:t>
            </a:r>
            <a:endParaRPr b="1"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 extração a visualização.</a:t>
            </a:r>
            <a:endParaRPr b="1"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Tenham orgulho do que criaram! </a:t>
            </a: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4138" y="4477212"/>
            <a:ext cx="1491275" cy="14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/>
          <p:nvPr>
            <p:ph type="title"/>
          </p:nvPr>
        </p:nvSpPr>
        <p:spPr>
          <a:xfrm>
            <a:off x="669275" y="61677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Planejamento do projeto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174" name="Google Shape;174;p4"/>
          <p:cNvSpPr txBox="1"/>
          <p:nvPr>
            <p:ph idx="1" type="body"/>
          </p:nvPr>
        </p:nvSpPr>
        <p:spPr>
          <a:xfrm>
            <a:off x="851675" y="1348600"/>
            <a:ext cx="10130100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Escolha a base de dados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Formato dos dados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Tamanho e complexidade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Relevância do tema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 acessível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175" name="Google Shape;17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75" y="3337850"/>
            <a:ext cx="2943425" cy="29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"/>
          <p:cNvSpPr txBox="1"/>
          <p:nvPr>
            <p:ph idx="1" type="body"/>
          </p:nvPr>
        </p:nvSpPr>
        <p:spPr>
          <a:xfrm>
            <a:off x="3171350" y="3666550"/>
            <a:ext cx="5371200" cy="4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Kaggle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UCI Machine Learning Repository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Portal de Dados Abertos do Governo Federal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Open Weather API (dados do clima)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API sobre filmes e séries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9a430ad4e_0_4"/>
          <p:cNvSpPr txBox="1"/>
          <p:nvPr>
            <p:ph type="title"/>
          </p:nvPr>
        </p:nvSpPr>
        <p:spPr>
          <a:xfrm>
            <a:off x="669275" y="61677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Planejamento do projeto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182" name="Google Shape;182;g389a430ad4e_0_4"/>
          <p:cNvSpPr txBox="1"/>
          <p:nvPr>
            <p:ph idx="1" type="body"/>
          </p:nvPr>
        </p:nvSpPr>
        <p:spPr>
          <a:xfrm>
            <a:off x="989125" y="1540150"/>
            <a:ext cx="99807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Defina um problema de negócio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 claro da análise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183" name="Google Shape;183;g389a430ad4e_0_4"/>
          <p:cNvSpPr txBox="1"/>
          <p:nvPr>
            <p:ph idx="1" type="body"/>
          </p:nvPr>
        </p:nvSpPr>
        <p:spPr>
          <a:xfrm>
            <a:off x="437100" y="2778125"/>
            <a:ext cx="10323600" cy="46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exemplo, se for analisar: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Dados de vendas</a:t>
            </a: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“Quais os produtos têm maior margem de lucro por categoria?”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Dados de educação</a:t>
            </a: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“Qual é o desempenho médio dos alunos por disciplina?”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Dados de saúde</a:t>
            </a: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“Como evoluiu o número de casos de determinada doença ao longo dos anos?”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Dados de entretenimento</a:t>
            </a: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“Existe relação entre orçamento e avaliação dos filmes?”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9a430ad4e_0_24"/>
          <p:cNvSpPr txBox="1"/>
          <p:nvPr>
            <p:ph type="title"/>
          </p:nvPr>
        </p:nvSpPr>
        <p:spPr>
          <a:xfrm>
            <a:off x="669275" y="61677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Planejamento do projeto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189" name="Google Shape;189;g389a430ad4e_0_24"/>
          <p:cNvSpPr txBox="1"/>
          <p:nvPr>
            <p:ph idx="1" type="body"/>
          </p:nvPr>
        </p:nvSpPr>
        <p:spPr>
          <a:xfrm>
            <a:off x="422150" y="1913675"/>
            <a:ext cx="10323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Monte um documento simples: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Nome do seu projeto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sua fonte de dados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 o problema será resolvido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Descrição resumida da sua base de dados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9a430ad4e_0_54"/>
          <p:cNvSpPr txBox="1"/>
          <p:nvPr>
            <p:ph type="title"/>
          </p:nvPr>
        </p:nvSpPr>
        <p:spPr>
          <a:xfrm>
            <a:off x="669275" y="61677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Planejamento do projeto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195" name="Google Shape;195;g389a430ad4e_0_54"/>
          <p:cNvSpPr txBox="1"/>
          <p:nvPr>
            <p:ph idx="1" type="body"/>
          </p:nvPr>
        </p:nvSpPr>
        <p:spPr>
          <a:xfrm>
            <a:off x="974200" y="1420625"/>
            <a:ext cx="99807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Escolha dos dados e planejamento do projeto: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196" name="Google Shape;196;g389a430ad4e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00" y="1976225"/>
            <a:ext cx="9506427" cy="41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9a430ad4e_0_38"/>
          <p:cNvSpPr txBox="1"/>
          <p:nvPr>
            <p:ph type="title"/>
          </p:nvPr>
        </p:nvSpPr>
        <p:spPr>
          <a:xfrm>
            <a:off x="669275" y="52712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Planejamento do projeto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202" name="Google Shape;202;g389a430ad4e_0_38"/>
          <p:cNvSpPr txBox="1"/>
          <p:nvPr>
            <p:ph idx="1" type="body"/>
          </p:nvPr>
        </p:nvSpPr>
        <p:spPr>
          <a:xfrm>
            <a:off x="256975" y="1316000"/>
            <a:ext cx="11265600" cy="59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Análise de Atrasos e Desempenho de Voos Domésticos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onte de dados: 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 obtida no </a:t>
            </a: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Kaggle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contendo informações consolidadas de voos domésticos dos Estados Unidos em 2024. O conjunto de dados foi reunido a partir dos arquivos mensais do </a:t>
            </a: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Bureau of Transportation Statistics (BTS) – TranStats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e já está limpo e padronizado em formato </a:t>
            </a: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CSV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roblema: 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Atualmente, os atrasos em voos domésticos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impactam significativamente a satisfação dos passageiros e os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custos operacionais das companhias aéreas.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desafio é compreender </a:t>
            </a: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quais fatores mais contribuem para os 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atrasos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eles variam entre companhias, meses e aeroportos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Objetivo: 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Construir um </a:t>
            </a: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pipeline ETL automatizado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extraia, transforme e carregue os dados de desempenho de voos domésticos, permitindo gerar indicadores e visualizações sobre: percentual de voos atrasados por companhia aérea e aeroporto; média de atraso por mês e por destino, principais causas de atraso e correlação entre volume de voos e frequência de atrasos. O resultado final será uma </a:t>
            </a: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visualização interativa no Power BI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conectada ao dataset tratado.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203" name="Google Shape;203;g389a430ad4e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100" y="2961225"/>
            <a:ext cx="3577224" cy="18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9a430ad4e_0_14"/>
          <p:cNvSpPr txBox="1"/>
          <p:nvPr>
            <p:ph type="title"/>
          </p:nvPr>
        </p:nvSpPr>
        <p:spPr>
          <a:xfrm>
            <a:off x="669275" y="61677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Desenvolvimento do pipeline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209" name="Google Shape;209;g389a430ad4e_0_14"/>
          <p:cNvSpPr txBox="1"/>
          <p:nvPr>
            <p:ph idx="1" type="body"/>
          </p:nvPr>
        </p:nvSpPr>
        <p:spPr>
          <a:xfrm>
            <a:off x="989125" y="1540150"/>
            <a:ext cx="99807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Organize a estrutura do seu pipeline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210" name="Google Shape;210;g389a430ad4e_0_14"/>
          <p:cNvSpPr txBox="1"/>
          <p:nvPr>
            <p:ph idx="1" type="body"/>
          </p:nvPr>
        </p:nvSpPr>
        <p:spPr>
          <a:xfrm>
            <a:off x="287700" y="2160300"/>
            <a:ext cx="6244500" cy="4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Onde seus dados estão (arquivo csv, API, etc)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Transformações necessárias</a:t>
            </a: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Limpeza, criação de tabelas, métricas, arquitetura medalhão, etc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Destino</a:t>
            </a: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Onde os dados irão ficar depois de tratados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Visualização</a:t>
            </a: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Relatório, dashboard (Power BI)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211" name="Google Shape;211;g389a430ad4e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000" y="2562700"/>
            <a:ext cx="5406000" cy="2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9a430ad4e_0_30"/>
          <p:cNvSpPr txBox="1"/>
          <p:nvPr>
            <p:ph type="title"/>
          </p:nvPr>
        </p:nvSpPr>
        <p:spPr>
          <a:xfrm>
            <a:off x="600663" y="467375"/>
            <a:ext cx="11152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E74783"/>
                </a:solidFill>
                <a:latin typeface="Poppins"/>
                <a:ea typeface="Poppins"/>
                <a:cs typeface="Poppins"/>
                <a:sym typeface="Poppins"/>
              </a:rPr>
              <a:t>Desenvolvimento do pipeline</a:t>
            </a:r>
            <a:endParaRPr b="1" sz="3800">
              <a:solidFill>
                <a:srgbClr val="E7478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E1919"/>
              </a:buClr>
              <a:buSzPts val="3850"/>
              <a:buFont typeface="Poppins SemiBold"/>
              <a:buNone/>
            </a:pPr>
            <a:r>
              <a:t/>
            </a:r>
            <a:endParaRPr sz="3950"/>
          </a:p>
        </p:txBody>
      </p:sp>
      <p:sp>
        <p:nvSpPr>
          <p:cNvPr id="217" name="Google Shape;217;g389a430ad4e_0_30"/>
          <p:cNvSpPr txBox="1"/>
          <p:nvPr>
            <p:ph idx="1" type="body"/>
          </p:nvPr>
        </p:nvSpPr>
        <p:spPr>
          <a:xfrm>
            <a:off x="794900" y="1316050"/>
            <a:ext cx="99807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Primeira etapa: EXTRAÇÃO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Fazer a leitura de arquivos locais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1467D"/>
              </a:buClr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218" name="Google Shape;218;g389a430ad4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25" y="2394600"/>
            <a:ext cx="10924850" cy="40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igh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